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1" name="Google Shape;41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/>
          <p:nvPr/>
        </p:nvSpPr>
        <p:spPr>
          <a:xfrm>
            <a:off x="228600" y="1676401"/>
            <a:ext cx="8763000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 6350:2018 </a:t>
            </a:r>
            <a:endParaRPr b="0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Safety and performance requirement  for open resistor Electric  cook stove</a:t>
            </a:r>
            <a:endParaRPr b="1" sz="44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4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86" name="Google Shape;8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/>
          <p:nvPr/>
        </p:nvSpPr>
        <p:spPr>
          <a:xfrm>
            <a:off x="152400" y="1028343"/>
            <a:ext cx="8839200" cy="4462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Constructional requirements</a:t>
            </a:r>
            <a:endParaRPr sz="36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The frame and enclosure of an appliance shall be of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substantial angle iron and sheet metal or of reinforced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sheet metal or of cast iron or other acceptable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construction and shall be sufficiently rigid and robust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to withstand, without deformation, the stresses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applied during installation, transportation,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general usage of the appliance.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3"/>
          <p:cNvSpPr/>
          <p:nvPr/>
        </p:nvSpPr>
        <p:spPr>
          <a:xfrm>
            <a:off x="5715000" y="304800"/>
            <a:ext cx="115929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Contd…….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52" name="Google Shape;152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/>
          <p:nvPr/>
        </p:nvSpPr>
        <p:spPr>
          <a:xfrm>
            <a:off x="381000" y="1219200"/>
            <a:ext cx="8382000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Marking </a:t>
            </a:r>
            <a:endParaRPr sz="24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addition to the requirements in ES OIML R79:2013, each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package shall be legibly and indelibly marked with the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following: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a)  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b) Trade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c) Address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d) Rated Voltage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e) Rated Power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 f) Thermal efficiency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1AF65"/>
                </a:solidFill>
                <a:latin typeface="Calibri"/>
                <a:ea typeface="Calibri"/>
                <a:cs typeface="Calibri"/>
                <a:sym typeface="Calibri"/>
              </a:rPr>
              <a:t>             g) Warranty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1AF6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59" name="Google Shape;15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/>
        </p:nvSpPr>
        <p:spPr>
          <a:xfrm>
            <a:off x="2133600" y="2438400"/>
            <a:ext cx="445698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sz="8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381000" y="609600"/>
            <a:ext cx="8763000" cy="58169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</a:t>
            </a:r>
            <a:r>
              <a:rPr b="1" lang="en-US" sz="2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Scope </a:t>
            </a:r>
            <a:endParaRPr sz="280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1" i="0" sz="20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Ethiopian standard covers</a:t>
            </a:r>
            <a:endParaRPr/>
          </a:p>
          <a:p>
            <a:pPr indent="-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constructional, </a:t>
            </a:r>
            <a:endParaRPr/>
          </a:p>
          <a:p>
            <a:pPr indent="-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electrical and </a:t>
            </a:r>
            <a:endParaRPr/>
          </a:p>
          <a:p>
            <a:pPr indent="-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physical requirements for household and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similar use open Resistor Electric heated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Cook Stove, </a:t>
            </a:r>
            <a:endParaRPr/>
          </a:p>
          <a:p>
            <a:pPr indent="-228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rated voltage being not more than 250 V for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single phase appliances connected between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phase and neutral.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93" name="Google Shape;9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/>
          <p:nvPr/>
        </p:nvSpPr>
        <p:spPr>
          <a:xfrm>
            <a:off x="0" y="990601"/>
            <a:ext cx="9144000" cy="51167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General requirements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Noto Sans Symbols"/>
              <a:buChar char="✔"/>
            </a:pPr>
            <a:r>
              <a:rPr lang="en-US" sz="20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The electric stove plate shall be made from clay, gypsum and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   ceramic material or other materials having similar properties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The thickness of plate for flat type shall be uniform. 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The slot depth and slot pitch shall be uniform throughout the plate.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Terminal connector shall be made of heat resistant material. 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The accessible metal parts of electric stove shall be connected to </a:t>
            </a:r>
            <a:endParaRPr sz="24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   earthling terminal/contact for protection against electric shock.. 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Connecting wire (Amharic: woraj) between the heating element and </a:t>
            </a:r>
            <a:endParaRPr sz="24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   the terminal connector shall be enclosed with high heat resistive </a:t>
            </a:r>
            <a:endParaRPr sz="24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   insulator.</a:t>
            </a:r>
            <a:endParaRPr sz="36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00" name="Google Shape;10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/>
          <p:nvPr/>
        </p:nvSpPr>
        <p:spPr>
          <a:xfrm>
            <a:off x="304800" y="1371600"/>
            <a:ext cx="8124147" cy="5293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778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Noto Sans Symbols"/>
              <a:buChar char="✔"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The wire between the terminal connector and </a:t>
            </a:r>
            <a:endParaRPr b="0" i="0" sz="2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the switch shall be heat resistant or enclosed </a:t>
            </a:r>
            <a:endParaRPr b="0" i="0" sz="2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with heat resistive material.</a:t>
            </a:r>
            <a:endParaRPr b="0" i="0" sz="40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Noto Sans Symbols"/>
              <a:buChar char="✔"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Each cooking plate shall be equipped with a </a:t>
            </a:r>
            <a:endParaRPr b="0" i="0" sz="2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switch</a:t>
            </a:r>
            <a:endParaRPr b="0" i="0" sz="16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Noto Sans Symbols"/>
              <a:buChar char="✔"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All legs of electric stove shall have uniform </a:t>
            </a:r>
            <a:endParaRPr b="0" i="0" sz="2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 height</a:t>
            </a:r>
            <a:r>
              <a:rPr b="0" i="0" lang="en-US" sz="4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0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78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Noto Sans Symbols"/>
              <a:buChar char="✔"/>
            </a:pPr>
            <a:r>
              <a:rPr b="0" i="0" lang="en-US" sz="2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Electric stove shall have safe handling </a:t>
            </a:r>
            <a:endParaRPr b="0" i="0" sz="3600" u="none" cap="none" strike="noStrike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USER\Desktop\pls test print.jpg" id="107" name="Google Shape;10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7"/>
          <p:cNvSpPr txBox="1"/>
          <p:nvPr/>
        </p:nvSpPr>
        <p:spPr>
          <a:xfrm>
            <a:off x="5715000" y="609600"/>
            <a:ext cx="11317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Con’d…….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/>
          <p:nvPr/>
        </p:nvSpPr>
        <p:spPr>
          <a:xfrm>
            <a:off x="152400" y="1600200"/>
            <a:ext cx="8991600" cy="5324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Switch </a:t>
            </a:r>
            <a:endParaRPr b="1" i="0" sz="36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⮚"/>
            </a:pPr>
            <a:r>
              <a:rPr b="1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switch shall be thermostat switch With user selectable </a:t>
            </a:r>
            <a:endParaRPr b="0" i="0" sz="2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range.</a:t>
            </a:r>
            <a:endParaRPr b="0" i="0" sz="3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Noto Sans Symbols"/>
              <a:buChar char="⮚"/>
            </a:pPr>
            <a:r>
              <a:rPr b="0" i="0" lang="en-US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Switch shall be protected against heat and / or liquid.  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Power cable </a:t>
            </a:r>
            <a:endParaRPr b="0" i="0" sz="36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The electric stove power cable quality shall comply with ES </a:t>
            </a:r>
            <a:endParaRPr b="0" i="0" sz="24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 IEC 60227, rubber insulated cables rated voltage up to and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including 450/750V.</a:t>
            </a:r>
            <a:endParaRPr b="0" i="0" sz="3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The power cable size shall withstand the current carrying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capacity and comply with ES IEC 60287  </a:t>
            </a:r>
            <a:endParaRPr b="0" i="0" sz="3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The minimum power cable length shall be not less than 1.5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meter from the switch</a:t>
            </a:r>
            <a:endParaRPr b="0" i="0" sz="36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1143000" y="762000"/>
            <a:ext cx="769620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requirements 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16" name="Google Shape;11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/>
          <p:nvPr/>
        </p:nvSpPr>
        <p:spPr>
          <a:xfrm>
            <a:off x="152400" y="751344"/>
            <a:ext cx="8991600" cy="62786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Plug</a:t>
            </a:r>
            <a:endParaRPr b="0" i="0" sz="32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plug of electric stove shall comply with ES IEC 60906-1, plugs and </a:t>
            </a:r>
            <a:endParaRPr b="0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socket outlets for household and similar purposes </a:t>
            </a:r>
            <a:endParaRPr b="0" i="0" sz="3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Cable entrances (grommet)</a:t>
            </a:r>
            <a:endParaRPr b="0" i="0" sz="32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Cable entrance shall be made of  rubber, free from sharp edge and tightly </a:t>
            </a:r>
            <a:endParaRPr b="0" i="0" sz="20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 fixed to the body  </a:t>
            </a:r>
            <a:endParaRPr b="0" i="0" sz="32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Protection against electric shock</a:t>
            </a:r>
            <a:endParaRPr b="0" i="0" sz="32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20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All accessible metal parts shall be connected to an earthling terminal or </a:t>
            </a:r>
            <a:endParaRPr/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    contact reliably 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Clamp</a:t>
            </a:r>
            <a:endParaRPr b="0" i="0" sz="32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 cap="none" strike="noStrike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The stove power cable shall be fixed to the stove body with appropriate </a:t>
            </a:r>
            <a:endParaRPr b="0" i="0" sz="2000" u="none" cap="none" strike="noStrike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     clamp.</a:t>
            </a:r>
            <a:endParaRPr b="0" i="0" sz="3200" u="none" cap="none" strike="noStrike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External Finish (Body) </a:t>
            </a:r>
            <a:endParaRPr b="0" i="0" sz="32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2" marL="914400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Noto Sans Symbols"/>
              <a:buChar char="⮚"/>
            </a:pPr>
            <a:r>
              <a:rPr b="0" i="0" lang="en-US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The external finish used on metal components shall be of heat and 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moisture resisting nature and shall not be adversely affected by variation </a:t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in temperature occurring under normal operating conditions.</a:t>
            </a:r>
            <a:endParaRPr b="0" i="0" sz="32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23" name="Google Shape;12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9"/>
          <p:cNvSpPr txBox="1"/>
          <p:nvPr/>
        </p:nvSpPr>
        <p:spPr>
          <a:xfrm>
            <a:off x="4191000" y="609601"/>
            <a:ext cx="11636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Con’d…….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/>
          <p:nvPr/>
        </p:nvSpPr>
        <p:spPr>
          <a:xfrm>
            <a:off x="152400" y="856357"/>
            <a:ext cx="8686800" cy="6001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Body temperature</a:t>
            </a:r>
            <a:endParaRPr/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Bottom temperature of the stove shall be 290 °c</a:t>
            </a:r>
            <a:endParaRPr/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side temperature of the stove shall be 74°c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Plate</a:t>
            </a:r>
            <a:endParaRPr b="0" i="0" sz="36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The width and depth of the slot shall </a:t>
            </a:r>
            <a:endParaRPr b="0" i="0" sz="36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3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Tightly hold the resistance wire in the slot with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3" marL="13716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enough clearance from  the top surface of the plate.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3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Noto Sans Symbols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3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Hold the resistor wire in place during normal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3" marL="13716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operation and under idle condition in up-right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3" marL="13716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position.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A bowel type electric stove shall not have a hole at the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center.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31" name="Google Shape;13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954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0" y="228600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0"/>
          <p:cNvSpPr txBox="1"/>
          <p:nvPr/>
        </p:nvSpPr>
        <p:spPr>
          <a:xfrm>
            <a:off x="5867400" y="533400"/>
            <a:ext cx="116365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Contd…….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esktop\pls test print.jpg" id="134" name="Google Shape;13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12954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Con’d</a:t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400"/>
              <a:buNone/>
            </a:pPr>
            <a:r>
              <a:rPr b="1" lang="en-US" sz="2400">
                <a:solidFill>
                  <a:srgbClr val="7030A0"/>
                </a:solidFill>
              </a:rPr>
              <a:t>Resistor Wire 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/>
              <a:t>   Electric stove resistor shall comply with ES 7938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7030A0"/>
              </a:buClr>
              <a:buSzPts val="2400"/>
              <a:buNone/>
            </a:pPr>
            <a:r>
              <a:rPr b="1" lang="en-US" sz="2400">
                <a:solidFill>
                  <a:srgbClr val="7030A0"/>
                </a:solidFill>
              </a:rPr>
              <a:t>Safety  </a:t>
            </a:r>
            <a:endParaRPr sz="3600">
              <a:solidFill>
                <a:srgbClr val="7030A0"/>
              </a:solidFill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 sz="2400"/>
              <a:t>    The safety requirement for electric Cook stove shall comply with ES IEC 60335- 2-6 when ever applicable </a:t>
            </a:r>
            <a:endParaRPr sz="3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/>
              <a:t>Thermal efficiency will be discussed in MEPS</a:t>
            </a:r>
            <a:endParaRPr/>
          </a:p>
          <a:p>
            <a:pPr indent="-342900" lvl="0" marL="3429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/>
              <a:t>     and labeling</a:t>
            </a:r>
            <a:endParaRPr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